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0" r:id="rId3"/>
    <p:sldId id="258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91" d="100"/>
          <a:sy n="91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36448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Providing Effective Feedback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nl-NL" smtClean="0"/>
              <a:t>UW Oshkosh CCDET http://www.uwosh.edu/ccdet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5C75607-633E-444B-95A3-D7019478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5957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en-US" smtClean="0"/>
              <a:t>Providing Effective Feedback</a:t>
            </a: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nl-NL" altLang="en-US" smtClean="0"/>
              <a:t>UW Oshkosh CCDET http://www.uwosh.edu/ccdet</a:t>
            </a:r>
            <a:endParaRPr lang="en-US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956B9F9-FBA8-403F-9CA3-9D1B19F85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44676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E4D68-FE6B-46A4-BCA2-610A3DEC2A3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en-US" smtClean="0"/>
              <a:t>UW Oshkosh CCDET http://www.uwosh.edu/ccdet</a:t>
            </a:r>
            <a:endParaRPr lang="en-US" alt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altLang="en-US" smtClean="0"/>
              <a:t>Providing Effective Feedback</a:t>
            </a: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0A4D7-6849-4211-8CA4-A6D6639F873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en-US" smtClean="0"/>
              <a:t>UW Oshkosh CCDET http://www.uwosh.edu/ccdet</a:t>
            </a:r>
            <a:endParaRPr lang="en-US" alt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altLang="en-US" smtClean="0"/>
              <a:t>Providing Effective Feedback</a:t>
            </a: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36CC7-5B1E-4B13-8D22-E9AA14DCB8F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13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6F75A-A629-493B-AF5C-E221DFDE5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97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5775C-93D0-46D7-BCCD-50DBED606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29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033DF-CB88-42BF-BBE2-FCD4096F3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07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C1F0C-6CE2-4558-9F49-F82B6C8E0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62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B97B6-732A-4206-9AC6-85EDE65FC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60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BA660-84CF-45D1-9AD1-084A22CF8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32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A6228-A2A0-47FA-A488-B0370A9B90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64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36086-8E4E-4403-BE53-F4658C090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82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90962-4996-4F34-A854-9C58D66AD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96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EAFE7-32A9-49C7-9F31-1E28ADE5A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93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480AF-F733-41EE-99A7-89633DC76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01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EFC5FF-F190-497D-AF93-618347B371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osh.edu/ccdet/caregiv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/>
            </a:r>
            <a:br>
              <a:rPr lang="en-US" altLang="en-US" b="1"/>
            </a:br>
            <a:r>
              <a:rPr lang="en-US" altLang="en-US" b="1"/>
              <a:t>Providing Effective Feedback</a:t>
            </a:r>
            <a:r>
              <a:rPr lang="en-US" altLang="en-US"/>
              <a:t> </a:t>
            </a:r>
          </a:p>
        </p:txBody>
      </p:sp>
      <p:pic>
        <p:nvPicPr>
          <p:cNvPr id="3075" name="Picture 3" descr="c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3676650" cy="275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90600" y="5486400"/>
            <a:ext cx="7134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 alt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5334000"/>
            <a:ext cx="7134225" cy="11906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b="1" dirty="0"/>
              <a:t>Developed by the:</a:t>
            </a:r>
          </a:p>
          <a:p>
            <a:pPr algn="ctr"/>
            <a:r>
              <a:rPr lang="en-US" altLang="en-US" b="1" dirty="0"/>
              <a:t>University of Wisconsin Oshkosh</a:t>
            </a:r>
          </a:p>
          <a:p>
            <a:pPr algn="ctr"/>
            <a:r>
              <a:rPr lang="en-US" altLang="en-US" b="1" dirty="0"/>
              <a:t> and</a:t>
            </a:r>
          </a:p>
          <a:p>
            <a:pPr algn="ctr"/>
            <a:r>
              <a:rPr lang="en-US" altLang="en-US" b="1" dirty="0"/>
              <a:t> Wisconsin Department of Health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74638"/>
            <a:ext cx="6629400" cy="1554162"/>
          </a:xfrm>
        </p:spPr>
        <p:txBody>
          <a:bodyPr/>
          <a:lstStyle/>
          <a:p>
            <a:pPr algn="l"/>
            <a:r>
              <a:rPr lang="en-US" altLang="en-US" sz="4000" b="1"/>
              <a:t>Activity: </a:t>
            </a:r>
            <a:br>
              <a:rPr lang="en-US" altLang="en-US" sz="4000" b="1"/>
            </a:br>
            <a:r>
              <a:rPr lang="en-US" altLang="en-US" sz="4000" b="1"/>
              <a:t>One Conversation,</a:t>
            </a:r>
            <a:br>
              <a:rPr lang="en-US" altLang="en-US" sz="4000" b="1"/>
            </a:br>
            <a:r>
              <a:rPr lang="en-US" altLang="en-US" sz="4000" b="1"/>
              <a:t>Three Styles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000" y="1905000"/>
            <a:ext cx="77422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38200" y="2859088"/>
            <a:ext cx="8074025" cy="307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n-US" altLang="en-US" sz="3200"/>
              <a:t>Video Clips or Script Reading</a:t>
            </a:r>
          </a:p>
          <a:p>
            <a:pPr algn="ctr"/>
            <a:endParaRPr lang="en-US" altLang="en-US" sz="3200"/>
          </a:p>
          <a:p>
            <a:pPr>
              <a:buFontTx/>
              <a:buChar char="•"/>
            </a:pPr>
            <a:r>
              <a:rPr lang="en-US" altLang="en-US" sz="3200"/>
              <a:t>Discussion Questions</a:t>
            </a:r>
          </a:p>
          <a:p>
            <a:pPr>
              <a:buFontTx/>
              <a:buChar char="•"/>
            </a:pPr>
            <a:endParaRPr lang="en-US" altLang="en-US" sz="3200"/>
          </a:p>
          <a:p>
            <a:endParaRPr lang="en-US" altLang="en-US" sz="3200"/>
          </a:p>
          <a:p>
            <a:pPr algn="ctr"/>
            <a:endParaRPr lang="en-US" altLang="en-US"/>
          </a:p>
          <a:p>
            <a:pPr algn="ctr"/>
            <a:endParaRPr lang="en-US" altLang="en-US"/>
          </a:p>
        </p:txBody>
      </p:sp>
      <p:pic>
        <p:nvPicPr>
          <p:cNvPr id="14341" name="Picture 5" descr="movie dir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12509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4638"/>
            <a:ext cx="7086600" cy="1143000"/>
          </a:xfrm>
        </p:spPr>
        <p:txBody>
          <a:bodyPr/>
          <a:lstStyle/>
          <a:p>
            <a:pPr algn="l"/>
            <a:r>
              <a:rPr lang="en-US" altLang="en-US" sz="4000" b="1"/>
              <a:t>Activity: Why is Assertiveness Important?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8"/>
            <a:ext cx="8229600" cy="4525962"/>
          </a:xfrm>
        </p:spPr>
        <p:txBody>
          <a:bodyPr/>
          <a:lstStyle/>
          <a:p>
            <a:r>
              <a:rPr lang="en-US" altLang="en-US"/>
              <a:t>Reasons for being assertive rather than passive or aggressive?</a:t>
            </a:r>
          </a:p>
          <a:p>
            <a:endParaRPr lang="en-US" altLang="en-US"/>
          </a:p>
          <a:p>
            <a:r>
              <a:rPr lang="en-US" altLang="en-US"/>
              <a:t>How does assertive communication result in better care for clients or residents?</a:t>
            </a:r>
          </a:p>
        </p:txBody>
      </p:sp>
      <p:pic>
        <p:nvPicPr>
          <p:cNvPr id="16388" name="Picture 4" descr="question 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11430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6553200" cy="1143000"/>
          </a:xfrm>
        </p:spPr>
        <p:txBody>
          <a:bodyPr/>
          <a:lstStyle/>
          <a:p>
            <a:pPr algn="l"/>
            <a:r>
              <a:rPr lang="en-US" altLang="en-US" b="1"/>
              <a:t>Learning Points Review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en-US"/>
              <a:t>Ask the Right Questions </a:t>
            </a:r>
          </a:p>
          <a:p>
            <a:r>
              <a:rPr lang="en-US" altLang="en-US"/>
              <a:t>Provide Effective Feedback</a:t>
            </a:r>
          </a:p>
          <a:p>
            <a:r>
              <a:rPr lang="en-US" altLang="en-US"/>
              <a:t>Communicate Observations Timely</a:t>
            </a:r>
          </a:p>
          <a:p>
            <a:r>
              <a:rPr lang="en-US" altLang="en-US"/>
              <a:t>Communicate Assertively</a:t>
            </a:r>
          </a:p>
          <a:p>
            <a:endParaRPr lang="en-US" altLang="en-US"/>
          </a:p>
        </p:txBody>
      </p:sp>
      <p:pic>
        <p:nvPicPr>
          <p:cNvPr id="17412" name="Picture 4" descr="flipch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1338263" cy="9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3671" y="2001101"/>
            <a:ext cx="796897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altLang="en-US" sz="2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developed by</a:t>
            </a:r>
            <a:endParaRPr lang="en-US" altLang="en-US" sz="2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en-US" altLang="en-US" sz="3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Wisconsin Caregiver Project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UW Oshkosh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222222"/>
                </a:solidFill>
                <a:latin typeface="Helvetica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Center for Community Development, Engagement and Training (CCDET)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76024" y="5562600"/>
            <a:ext cx="3741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hlinkClick r:id="rId3"/>
              </a:rPr>
              <a:t>www.uwosh.edu/ccdet/caregiver</a:t>
            </a:r>
            <a:endParaRPr lang="en-US" dirty="0"/>
          </a:p>
        </p:txBody>
      </p:sp>
      <p:pic>
        <p:nvPicPr>
          <p:cNvPr id="181254" name="Picture 6" descr="Caregive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457200"/>
            <a:ext cx="85534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85" y="1423395"/>
            <a:ext cx="784976" cy="563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46" y="4228285"/>
            <a:ext cx="1568708" cy="112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pPr algn="l"/>
            <a:r>
              <a:rPr lang="en-US" altLang="en-US" sz="4000" b="1"/>
              <a:t>Learning Points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altLang="en-US"/>
              <a:t>Ask the Right Questions </a:t>
            </a:r>
          </a:p>
          <a:p>
            <a:r>
              <a:rPr lang="en-US" altLang="en-US"/>
              <a:t>Provide Effective Feedback</a:t>
            </a:r>
          </a:p>
          <a:p>
            <a:r>
              <a:rPr lang="en-US" altLang="en-US"/>
              <a:t>Communicate Observations Timely</a:t>
            </a:r>
          </a:p>
          <a:p>
            <a:r>
              <a:rPr lang="en-US" altLang="en-US"/>
              <a:t>Communicate Assertively</a:t>
            </a:r>
          </a:p>
        </p:txBody>
      </p:sp>
      <p:pic>
        <p:nvPicPr>
          <p:cNvPr id="6148" name="Picture 4" descr="flipch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1524000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533400"/>
            <a:ext cx="6019800" cy="11430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</a:rPr>
              <a:t>Providing Effective Feedback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3459163"/>
          </a:xfrm>
        </p:spPr>
        <p:txBody>
          <a:bodyPr/>
          <a:lstStyle/>
          <a:p>
            <a:r>
              <a:rPr lang="en-US" altLang="en-US"/>
              <a:t>Ask open-ended questions and listen actively</a:t>
            </a:r>
          </a:p>
          <a:p>
            <a:r>
              <a:rPr lang="en-US" altLang="en-US"/>
              <a:t>Communicate observations</a:t>
            </a:r>
          </a:p>
          <a:p>
            <a:r>
              <a:rPr lang="en-US" altLang="en-US"/>
              <a:t>Practice positive reinforcement</a:t>
            </a:r>
          </a:p>
          <a:p>
            <a:r>
              <a:rPr lang="en-US" altLang="en-US"/>
              <a:t>Communicate responsibilities and expectations</a:t>
            </a:r>
          </a:p>
          <a:p>
            <a:r>
              <a:rPr lang="en-US" altLang="en-US"/>
              <a:t>Establish goals and follow up</a:t>
            </a:r>
          </a:p>
        </p:txBody>
      </p:sp>
      <p:pic>
        <p:nvPicPr>
          <p:cNvPr id="4100" name="Picture 4" descr="crossw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8288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/>
          <a:lstStyle/>
          <a:p>
            <a:pPr algn="l"/>
            <a:r>
              <a:rPr lang="en-US" altLang="en-US" sz="4000" b="1"/>
              <a:t>Asking Questions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229600" cy="2514600"/>
          </a:xfrm>
        </p:spPr>
        <p:txBody>
          <a:bodyPr/>
          <a:lstStyle/>
          <a:p>
            <a:r>
              <a:rPr lang="en-US" altLang="en-US"/>
              <a:t>Why Ask Questions?</a:t>
            </a:r>
          </a:p>
          <a:p>
            <a:r>
              <a:rPr lang="en-US" altLang="en-US"/>
              <a:t>Tips for Answering Questions</a:t>
            </a:r>
          </a:p>
          <a:p>
            <a:r>
              <a:rPr lang="en-US" altLang="en-US"/>
              <a:t>Listening</a:t>
            </a:r>
          </a:p>
        </p:txBody>
      </p:sp>
      <p:pic>
        <p:nvPicPr>
          <p:cNvPr id="7172" name="Picture 4" descr="question 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1441450" cy="143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324600" cy="1143000"/>
          </a:xfrm>
        </p:spPr>
        <p:txBody>
          <a:bodyPr/>
          <a:lstStyle/>
          <a:p>
            <a:pPr algn="l"/>
            <a:r>
              <a:rPr lang="en-US" altLang="en-US" sz="4000" b="1"/>
              <a:t>Communicating Observations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4525963"/>
          </a:xfrm>
        </p:spPr>
        <p:txBody>
          <a:bodyPr/>
          <a:lstStyle/>
          <a:p>
            <a:r>
              <a:rPr lang="en-US" altLang="en-US"/>
              <a:t>Never let good work go unnoticed</a:t>
            </a:r>
          </a:p>
          <a:p>
            <a:r>
              <a:rPr lang="en-US" altLang="en-US"/>
              <a:t>Avoid being judgmental</a:t>
            </a:r>
          </a:p>
          <a:p>
            <a:r>
              <a:rPr lang="en-US" altLang="en-US"/>
              <a:t>Be specific, objective and non-threatening</a:t>
            </a:r>
          </a:p>
          <a:p>
            <a:r>
              <a:rPr lang="en-US" altLang="en-US"/>
              <a:t>Be aware of your body language</a:t>
            </a:r>
          </a:p>
          <a:p>
            <a:r>
              <a:rPr lang="en-US" altLang="en-US"/>
              <a:t>Avoid sending someone else to do your job</a:t>
            </a:r>
          </a:p>
          <a:p>
            <a:r>
              <a:rPr lang="en-US" altLang="en-US"/>
              <a:t>Avoid using “good news/ bad news” </a:t>
            </a:r>
          </a:p>
          <a:p>
            <a:r>
              <a:rPr lang="en-US" altLang="en-US"/>
              <a:t>Do not use sarcasm, insults, or accusations</a:t>
            </a:r>
          </a:p>
        </p:txBody>
      </p:sp>
      <p:pic>
        <p:nvPicPr>
          <p:cNvPr id="8196" name="Picture 4" descr="human with check 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128905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Activity:  Providing Feedback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3581400"/>
          </a:xfrm>
          <a:solidFill>
            <a:schemeClr val="accent1"/>
          </a:solidFill>
        </p:spPr>
        <p:txBody>
          <a:bodyPr/>
          <a:lstStyle/>
          <a:p>
            <a:pPr marL="609600" indent="-609600"/>
            <a:r>
              <a:rPr lang="en-US" altLang="en-US"/>
              <a:t>Why is it important to provide feedback to Michael?</a:t>
            </a:r>
          </a:p>
          <a:p>
            <a:pPr marL="609600" indent="-609600"/>
            <a:r>
              <a:rPr lang="en-US" altLang="en-US"/>
              <a:t>What concerns do you have about the interaction?</a:t>
            </a:r>
          </a:p>
          <a:p>
            <a:pPr marL="609600" indent="-609600"/>
            <a:r>
              <a:rPr lang="en-US" altLang="en-US"/>
              <a:t>How might you open the conversation with Michael?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457200"/>
            <a:ext cx="5943600" cy="1143000"/>
          </a:xfrm>
        </p:spPr>
        <p:txBody>
          <a:bodyPr/>
          <a:lstStyle/>
          <a:p>
            <a:pPr algn="l"/>
            <a:r>
              <a:rPr lang="en-US" altLang="en-US" b="1"/>
              <a:t>Communicating Feedback Effectively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8"/>
            <a:ext cx="8229600" cy="3840162"/>
          </a:xfrm>
        </p:spPr>
        <p:txBody>
          <a:bodyPr/>
          <a:lstStyle/>
          <a:p>
            <a:r>
              <a:rPr lang="en-US" altLang="en-US"/>
              <a:t>Assertiveness is about standing up for yourself, but also about respecting the opinions and needs of others. </a:t>
            </a:r>
          </a:p>
          <a:p>
            <a:r>
              <a:rPr lang="en-US" altLang="en-US"/>
              <a:t>When we communicate assertively, we are clear about our opinions and wishes, but we are also open to others’.</a:t>
            </a:r>
          </a:p>
        </p:txBody>
      </p:sp>
      <p:pic>
        <p:nvPicPr>
          <p:cNvPr id="5124" name="Picture 4" descr="tin can communic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2133600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241300"/>
            <a:ext cx="8229600" cy="1143000"/>
          </a:xfrm>
        </p:spPr>
        <p:txBody>
          <a:bodyPr/>
          <a:lstStyle/>
          <a:p>
            <a:r>
              <a:rPr lang="en-US" altLang="en-US" sz="4200" b="1"/>
              <a:t>Passive, Aggressive, Assertive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Passive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Passive/Aggressive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Aggressive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Assertive</a:t>
            </a:r>
          </a:p>
        </p:txBody>
      </p:sp>
      <p:pic>
        <p:nvPicPr>
          <p:cNvPr id="10244" name="Picture 4" descr="sabo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62200"/>
            <a:ext cx="13716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megaph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81400"/>
            <a:ext cx="144303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open arm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/>
          <a:stretch>
            <a:fillRect/>
          </a:stretch>
        </p:blipFill>
        <p:spPr bwMode="auto">
          <a:xfrm>
            <a:off x="2590800" y="4876800"/>
            <a:ext cx="11620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doorm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1155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/>
          <a:lstStyle/>
          <a:p>
            <a:pPr algn="l"/>
            <a:r>
              <a:rPr lang="en-US" altLang="en-US" sz="4100" b="1"/>
              <a:t>Tips for Assertive Communication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38613"/>
          </a:xfrm>
        </p:spPr>
        <p:txBody>
          <a:bodyPr/>
          <a:lstStyle/>
          <a:p>
            <a:r>
              <a:rPr lang="en-US" altLang="en-US"/>
              <a:t>Making Assertive Statements</a:t>
            </a:r>
          </a:p>
          <a:p>
            <a:r>
              <a:rPr lang="en-US" altLang="en-US"/>
              <a:t>Do’s and Don’ts</a:t>
            </a:r>
          </a:p>
          <a:p>
            <a:r>
              <a:rPr lang="en-US" altLang="en-US"/>
              <a:t>Using Assertive Body Language</a:t>
            </a:r>
          </a:p>
          <a:p>
            <a:r>
              <a:rPr lang="en-US" altLang="en-US"/>
              <a:t>Techniques to Avoid</a:t>
            </a:r>
          </a:p>
        </p:txBody>
      </p:sp>
      <p:pic>
        <p:nvPicPr>
          <p:cNvPr id="11268" name="Picture 4" descr="check and 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1390650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322</Words>
  <Application>Microsoft Office PowerPoint</Application>
  <PresentationFormat>On-screen Show (4:3)</PresentationFormat>
  <Paragraphs>77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Helvetica</vt:lpstr>
      <vt:lpstr>Times New Roman</vt:lpstr>
      <vt:lpstr>Default Design</vt:lpstr>
      <vt:lpstr> Providing Effective Feedback </vt:lpstr>
      <vt:lpstr>Learning Points</vt:lpstr>
      <vt:lpstr>Providing Effective Feedback</vt:lpstr>
      <vt:lpstr>Asking Questions</vt:lpstr>
      <vt:lpstr>Communicating Observations</vt:lpstr>
      <vt:lpstr>Activity:  Providing Feedback</vt:lpstr>
      <vt:lpstr>Communicating Feedback Effectively</vt:lpstr>
      <vt:lpstr>Passive, Aggressive, Assertive</vt:lpstr>
      <vt:lpstr>Tips for Assertive Communication</vt:lpstr>
      <vt:lpstr>Activity:  One Conversation, Three Styles</vt:lpstr>
      <vt:lpstr>Activity: Why is Assertiveness Important?</vt:lpstr>
      <vt:lpstr>Learning Points Review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Effective Feedback</dc:title>
  <dc:creator>Donna Cochems</dc:creator>
  <cp:lastModifiedBy>Benjamin Kotenberg</cp:lastModifiedBy>
  <cp:revision>12</cp:revision>
  <cp:lastPrinted>2020-05-15T15:08:22Z</cp:lastPrinted>
  <dcterms:created xsi:type="dcterms:W3CDTF">2010-03-05T13:24:08Z</dcterms:created>
  <dcterms:modified xsi:type="dcterms:W3CDTF">2020-08-12T12:40:27Z</dcterms:modified>
</cp:coreProperties>
</file>